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6.jpg"/><Relationship Id="rId5" Type="http://schemas.openxmlformats.org/officeDocument/2006/relationships/image" Target="../media/image9.jpg"/><Relationship Id="rId6" Type="http://schemas.openxmlformats.org/officeDocument/2006/relationships/image" Target="../media/image10.jpg"/><Relationship Id="rId7"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طبقة رقيقة جدًا من الأضواء أولاً</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اتركها حتى تجف، ثم أضف اللون الرمادي الفاتح</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دع ذلك يجف، ثم أضف الرمادي الداكن</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1" algn="r">
              <a:spcBef>
                <a:spcPts val="0"/>
              </a:spcBef>
              <a:spcAft>
                <a:spcPts val="0"/>
              </a:spcAft>
              <a:buNone/>
            </a:pPr>
            <a:r>
              <a:rPr lang="en" sz="1000">
                <a:latin typeface="Open Sans"/>
                <a:ea typeface="Open Sans"/>
                <a:cs typeface="Open Sans"/>
                <a:sym typeface="Open Sans"/>
              </a:rPr>
              <a:t>ثم أضف أحلك الرمادي</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صورة المرجعية</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1" algn="r">
              <a:spcBef>
                <a:spcPts val="0"/>
              </a:spcBef>
              <a:spcAft>
                <a:spcPts val="0"/>
              </a:spcAft>
              <a:buNone/>
            </a:pPr>
            <a:r>
              <a:rPr lang="en" sz="1000">
                <a:solidFill>
                  <a:srgbClr val="D9D9D9"/>
                </a:solidFill>
                <a:latin typeface="Open Sans"/>
                <a:ea typeface="Open Sans"/>
                <a:cs typeface="Open Sans"/>
                <a:sym typeface="Open Sans"/>
              </a:rPr>
              <a:t>الطلاء هنا</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1" algn="r">
              <a:spcBef>
                <a:spcPts val="0"/>
              </a:spcBef>
              <a:spcAft>
                <a:spcPts val="0"/>
              </a:spcAft>
              <a:buNone/>
            </a:pPr>
            <a:r>
              <a:rPr lang="en" sz="1300">
                <a:latin typeface="Open Sans"/>
                <a:ea typeface="Open Sans"/>
                <a:cs typeface="Open Sans"/>
                <a:sym typeface="Open Sans"/>
              </a:rPr>
              <a:t>أساسيات الرسم بالألوان المائية - أبل</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1000">
                <a:latin typeface="Open Sans"/>
                <a:ea typeface="Open Sans"/>
                <a:cs typeface="Open Sans"/>
                <a:sym typeface="Open Sans"/>
              </a:rPr>
              <a:t>تعمل الألوان المائية بشكل أفضل عندما ترسم من اللون الفاتح إلى الداكن، وهذا عكس الرسم. تهدف ورقة العمل هذه إلى مساعدتك على رؤية الأشكال المختلفة للضوء والظلام في الكائنات. إذا كانت هذه هي المرة الأولى لك، فما عليك سوى استخدام طبقات رقيقة من نفس اللون. بخلاف ذلك، حاول الانتقال من اللون الدافئ، مثل البرتقالي الفاتح، إلى اللون البارد، مثل الأرجواني الداكن.</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1" algn="r">
              <a:spcBef>
                <a:spcPts val="0"/>
              </a:spcBef>
              <a:spcAft>
                <a:spcPts val="0"/>
              </a:spcAft>
              <a:buNone/>
            </a:pPr>
            <a:r>
              <a:rPr lang="en" sz="1300">
                <a:latin typeface="Open Sans"/>
                <a:ea typeface="Open Sans"/>
                <a:cs typeface="Open Sans"/>
                <a:sym typeface="Open Sans"/>
              </a:rPr>
              <a:t>أساسيات الرسم بالألوان المائية - برتقالي</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1000">
                <a:latin typeface="Open Sans"/>
                <a:ea typeface="Open Sans"/>
                <a:cs typeface="Open Sans"/>
                <a:sym typeface="Open Sans"/>
              </a:rPr>
              <a:t>تعمل الألوان المائية بشكل أفضل عندما ترسم من اللون الفاتح إلى الداكن، وهذا عكس الرسم. تهدف ورقة العمل هذه إلى مساعدتك على رؤية الأشكال المختلفة للضوء والظلام في الكائنات. إذا كانت هذه هي المرة الأولى لك، فما عليك سوى استخدام طبقات رقيقة من نفس اللون. بخلاف ذلك، حاول الانتقال من اللون الدافئ، مثل البرتقالي الفاتح، إلى اللون البارد، مثل الأرجواني الداكن.</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طبقة رقيقة جدًا من الأضواء أولاً</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اتركها حتى تجف، ثم أضف اللون الرمادي الفاتح</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صورة المرجعية</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1" algn="r">
              <a:spcBef>
                <a:spcPts val="0"/>
              </a:spcBef>
              <a:spcAft>
                <a:spcPts val="0"/>
              </a:spcAft>
              <a:buNone/>
            </a:pPr>
            <a:r>
              <a:rPr lang="en" sz="1000">
                <a:solidFill>
                  <a:srgbClr val="D9D9D9"/>
                </a:solidFill>
                <a:latin typeface="Open Sans"/>
                <a:ea typeface="Open Sans"/>
                <a:cs typeface="Open Sans"/>
                <a:sym typeface="Open Sans"/>
              </a:rPr>
              <a:t>الطلاء هنا</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دع ذلك يجف، ثم أضف الرمادي الداكن</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1" algn="r">
              <a:spcBef>
                <a:spcPts val="0"/>
              </a:spcBef>
              <a:spcAft>
                <a:spcPts val="0"/>
              </a:spcAft>
              <a:buNone/>
            </a:pPr>
            <a:r>
              <a:rPr lang="en" sz="1000">
                <a:latin typeface="Open Sans"/>
                <a:ea typeface="Open Sans"/>
                <a:cs typeface="Open Sans"/>
                <a:sym typeface="Open Sans"/>
              </a:rPr>
              <a:t>ثم أضف أحلك الرمادي</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